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2" r:id="rId4"/>
    <p:sldId id="261" r:id="rId5"/>
    <p:sldId id="263" r:id="rId6"/>
    <p:sldId id="258" r:id="rId7"/>
    <p:sldId id="264" r:id="rId8"/>
    <p:sldId id="265"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294" autoAdjust="0"/>
    <p:restoredTop sz="94624" autoAdjust="0"/>
  </p:normalViewPr>
  <p:slideViewPr>
    <p:cSldViewPr>
      <p:cViewPr>
        <p:scale>
          <a:sx n="64" d="100"/>
          <a:sy n="64" d="100"/>
        </p:scale>
        <p:origin x="-1332"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sp>
        <p:nvSpPr>
          <p:cNvPr id="15" name="Dreptunghi rotunjit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Dreptunghi rotunjit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u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o-RO" smtClean="0"/>
              <a:t>Faceți clic pentru a edita stilul de titlu Coordonator</a:t>
            </a:r>
            <a:endParaRPr kumimoji="0" lang="en-US"/>
          </a:p>
        </p:txBody>
      </p:sp>
      <p:sp>
        <p:nvSpPr>
          <p:cNvPr id="20" name="Subtitlu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o-RO" smtClean="0"/>
              <a:t>Faceți clic pentru editarea stilului de subtitlu al coordonatorului</a:t>
            </a:r>
            <a:endParaRPr kumimoji="0" lang="en-US"/>
          </a:p>
        </p:txBody>
      </p:sp>
      <p:sp>
        <p:nvSpPr>
          <p:cNvPr id="19" name="Substituent dată 18"/>
          <p:cNvSpPr>
            <a:spLocks noGrp="1"/>
          </p:cNvSpPr>
          <p:nvPr>
            <p:ph type="dt" sz="half" idx="10"/>
          </p:nvPr>
        </p:nvSpPr>
        <p:spPr/>
        <p:txBody>
          <a:bodyPr/>
          <a:lstStyle>
            <a:extLst/>
          </a:lstStyle>
          <a:p>
            <a:fld id="{F7BF1B29-9F41-4A35-913E-D0509C2EBE6D}" type="datetimeFigureOut">
              <a:rPr lang="en-US" smtClean="0"/>
              <a:pPr/>
              <a:t>4/18/2011</a:t>
            </a:fld>
            <a:endParaRPr lang="en-US"/>
          </a:p>
        </p:txBody>
      </p:sp>
      <p:sp>
        <p:nvSpPr>
          <p:cNvPr id="8" name="Substituent subsol 7"/>
          <p:cNvSpPr>
            <a:spLocks noGrp="1"/>
          </p:cNvSpPr>
          <p:nvPr>
            <p:ph type="ftr" sz="quarter" idx="11"/>
          </p:nvPr>
        </p:nvSpPr>
        <p:spPr/>
        <p:txBody>
          <a:bodyPr/>
          <a:lstStyle>
            <a:extLst/>
          </a:lstStyle>
          <a:p>
            <a:endParaRPr lang="en-US"/>
          </a:p>
        </p:txBody>
      </p:sp>
      <p:sp>
        <p:nvSpPr>
          <p:cNvPr id="11" name="Substituent număr diapozitiv 10"/>
          <p:cNvSpPr>
            <a:spLocks noGrp="1"/>
          </p:cNvSpPr>
          <p:nvPr>
            <p:ph type="sldNum" sz="quarter" idx="12"/>
          </p:nvPr>
        </p:nvSpPr>
        <p:spPr/>
        <p:txBody>
          <a:bodyPr/>
          <a:lstStyle>
            <a:extLst/>
          </a:lstStyle>
          <a:p>
            <a:fld id="{CB47AA48-7199-46EC-8601-310A82B508D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a:xfrm>
            <a:off x="502920" y="4983480"/>
            <a:ext cx="8183880" cy="1051560"/>
          </a:xfrm>
        </p:spPr>
        <p:txBody>
          <a:bodyPr/>
          <a:lstStyle>
            <a:extLs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a:xfrm>
            <a:off x="502920" y="530352"/>
            <a:ext cx="8183880" cy="4187952"/>
          </a:xfrm>
        </p:spPr>
        <p:txBody>
          <a:bodyPr vert="eaVert"/>
          <a:lstStyle>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F7BF1B29-9F41-4A35-913E-D0509C2EBE6D}" type="datetimeFigureOut">
              <a:rPr lang="en-US" smtClean="0"/>
              <a:pPr/>
              <a:t>4/18/2011</a:t>
            </a:fld>
            <a:endParaRPr lang="en-US"/>
          </a:p>
        </p:txBody>
      </p:sp>
      <p:sp>
        <p:nvSpPr>
          <p:cNvPr id="5" name="Substituent subsol 4"/>
          <p:cNvSpPr>
            <a:spLocks noGrp="1"/>
          </p:cNvSpPr>
          <p:nvPr>
            <p:ph type="ftr" sz="quarter" idx="11"/>
          </p:nvPr>
        </p:nvSpPr>
        <p:spPr/>
        <p:txBody>
          <a:bodyPr/>
          <a:lstStyle>
            <a:extLst/>
          </a:lstStyle>
          <a:p>
            <a:endParaRPr lang="en-US"/>
          </a:p>
        </p:txBody>
      </p:sp>
      <p:sp>
        <p:nvSpPr>
          <p:cNvPr id="6" name="Substituent număr diapozitiv 5"/>
          <p:cNvSpPr>
            <a:spLocks noGrp="1"/>
          </p:cNvSpPr>
          <p:nvPr>
            <p:ph type="sldNum" sz="quarter" idx="12"/>
          </p:nvPr>
        </p:nvSpPr>
        <p:spPr/>
        <p:txBody>
          <a:bodyPr/>
          <a:lstStyle>
            <a:extLst/>
          </a:lstStyle>
          <a:p>
            <a:fld id="{CB47AA48-7199-46EC-8601-310A82B508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533404"/>
            <a:ext cx="1981200" cy="5257799"/>
          </a:xfrm>
        </p:spPr>
        <p:txBody>
          <a:bodyPr vert="eaVert"/>
          <a:lstStyle>
            <a:extLs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a:xfrm>
            <a:off x="533400" y="533402"/>
            <a:ext cx="5943600" cy="5257801"/>
          </a:xfrm>
        </p:spPr>
        <p:txBody>
          <a:bodyPr vert="eaVert"/>
          <a:lstStyle>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F7BF1B29-9F41-4A35-913E-D0509C2EBE6D}" type="datetimeFigureOut">
              <a:rPr lang="en-US" smtClean="0"/>
              <a:pPr/>
              <a:t>4/18/2011</a:t>
            </a:fld>
            <a:endParaRPr lang="en-US"/>
          </a:p>
        </p:txBody>
      </p:sp>
      <p:sp>
        <p:nvSpPr>
          <p:cNvPr id="5" name="Substituent subsol 4"/>
          <p:cNvSpPr>
            <a:spLocks noGrp="1"/>
          </p:cNvSpPr>
          <p:nvPr>
            <p:ph type="ftr" sz="quarter" idx="11"/>
          </p:nvPr>
        </p:nvSpPr>
        <p:spPr/>
        <p:txBody>
          <a:bodyPr/>
          <a:lstStyle>
            <a:extLst/>
          </a:lstStyle>
          <a:p>
            <a:endParaRPr lang="en-US"/>
          </a:p>
        </p:txBody>
      </p:sp>
      <p:sp>
        <p:nvSpPr>
          <p:cNvPr id="6" name="Substituent număr diapozitiv 5"/>
          <p:cNvSpPr>
            <a:spLocks noGrp="1"/>
          </p:cNvSpPr>
          <p:nvPr>
            <p:ph type="sldNum" sz="quarter" idx="12"/>
          </p:nvPr>
        </p:nvSpPr>
        <p:spPr/>
        <p:txBody>
          <a:bodyPr/>
          <a:lstStyle>
            <a:extLst/>
          </a:lstStyle>
          <a:p>
            <a:fld id="{CB47AA48-7199-46EC-8601-310A82B508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a:xfrm>
            <a:off x="502920" y="4983480"/>
            <a:ext cx="8183880" cy="1051560"/>
          </a:xfrm>
        </p:spPr>
        <p:txBody>
          <a:bodyPr/>
          <a:lstStyle>
            <a:extLst/>
          </a:lstStyle>
          <a:p>
            <a:r>
              <a:rPr kumimoji="0" lang="ro-RO" smtClean="0"/>
              <a:t>Faceți clic pentru a edita stilul de titlu Coordonator</a:t>
            </a:r>
            <a:endParaRPr kumimoji="0" lang="en-US"/>
          </a:p>
        </p:txBody>
      </p:sp>
      <p:sp>
        <p:nvSpPr>
          <p:cNvPr id="3" name="Substituent conținut 2"/>
          <p:cNvSpPr>
            <a:spLocks noGrp="1"/>
          </p:cNvSpPr>
          <p:nvPr>
            <p:ph idx="1"/>
          </p:nvPr>
        </p:nvSpPr>
        <p:spPr>
          <a:xfrm>
            <a:off x="502920" y="530352"/>
            <a:ext cx="8183880" cy="4187952"/>
          </a:xfrm>
        </p:spPr>
        <p:txBody>
          <a:bodyPr/>
          <a:lstStyle>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F7BF1B29-9F41-4A35-913E-D0509C2EBE6D}" type="datetimeFigureOut">
              <a:rPr lang="en-US" smtClean="0"/>
              <a:pPr/>
              <a:t>4/18/2011</a:t>
            </a:fld>
            <a:endParaRPr lang="en-US"/>
          </a:p>
        </p:txBody>
      </p:sp>
      <p:sp>
        <p:nvSpPr>
          <p:cNvPr id="5" name="Substituent subsol 4"/>
          <p:cNvSpPr>
            <a:spLocks noGrp="1"/>
          </p:cNvSpPr>
          <p:nvPr>
            <p:ph type="ftr" sz="quarter" idx="11"/>
          </p:nvPr>
        </p:nvSpPr>
        <p:spPr/>
        <p:txBody>
          <a:bodyPr/>
          <a:lstStyle>
            <a:extLst/>
          </a:lstStyle>
          <a:p>
            <a:endParaRPr lang="en-US"/>
          </a:p>
        </p:txBody>
      </p:sp>
      <p:sp>
        <p:nvSpPr>
          <p:cNvPr id="6" name="Substituent număr diapozitiv 5"/>
          <p:cNvSpPr>
            <a:spLocks noGrp="1"/>
          </p:cNvSpPr>
          <p:nvPr>
            <p:ph type="sldNum" sz="quarter" idx="12"/>
          </p:nvPr>
        </p:nvSpPr>
        <p:spPr/>
        <p:txBody>
          <a:bodyPr/>
          <a:lstStyle>
            <a:extLst/>
          </a:lstStyle>
          <a:p>
            <a:fld id="{CB47AA48-7199-46EC-8601-310A82B508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ntet secțiune">
    <p:spTree>
      <p:nvGrpSpPr>
        <p:cNvPr id="1" name=""/>
        <p:cNvGrpSpPr/>
        <p:nvPr/>
      </p:nvGrpSpPr>
      <p:grpSpPr>
        <a:xfrm>
          <a:off x="0" y="0"/>
          <a:ext cx="0" cy="0"/>
          <a:chOff x="0" y="0"/>
          <a:chExt cx="0" cy="0"/>
        </a:xfrm>
      </p:grpSpPr>
      <p:sp>
        <p:nvSpPr>
          <p:cNvPr id="14" name="Dreptunghi rotunjit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reptunghi rotunjit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u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o-RO" smtClean="0"/>
              <a:t>Faceți clic pentru a edita stilurile de text Coordonator</a:t>
            </a:r>
          </a:p>
        </p:txBody>
      </p:sp>
      <p:sp>
        <p:nvSpPr>
          <p:cNvPr id="4" name="Substituent dată 3"/>
          <p:cNvSpPr>
            <a:spLocks noGrp="1"/>
          </p:cNvSpPr>
          <p:nvPr>
            <p:ph type="dt" sz="half" idx="10"/>
          </p:nvPr>
        </p:nvSpPr>
        <p:spPr/>
        <p:txBody>
          <a:bodyPr/>
          <a:lstStyle>
            <a:extLst/>
          </a:lstStyle>
          <a:p>
            <a:fld id="{F7BF1B29-9F41-4A35-913E-D0509C2EBE6D}" type="datetimeFigureOut">
              <a:rPr lang="en-US" smtClean="0"/>
              <a:pPr/>
              <a:t>4/18/2011</a:t>
            </a:fld>
            <a:endParaRPr lang="en-US"/>
          </a:p>
        </p:txBody>
      </p:sp>
      <p:sp>
        <p:nvSpPr>
          <p:cNvPr id="5" name="Substituent subsol 4"/>
          <p:cNvSpPr>
            <a:spLocks noGrp="1"/>
          </p:cNvSpPr>
          <p:nvPr>
            <p:ph type="ftr" sz="quarter" idx="11"/>
          </p:nvPr>
        </p:nvSpPr>
        <p:spPr/>
        <p:txBody>
          <a:bodyPr/>
          <a:lstStyle>
            <a:extLst/>
          </a:lstStyle>
          <a:p>
            <a:endParaRPr lang="en-US"/>
          </a:p>
        </p:txBody>
      </p:sp>
      <p:sp>
        <p:nvSpPr>
          <p:cNvPr id="6" name="Substituent număr diapozitiv 5"/>
          <p:cNvSpPr>
            <a:spLocks noGrp="1"/>
          </p:cNvSpPr>
          <p:nvPr>
            <p:ph type="sldNum" sz="quarter" idx="12"/>
          </p:nvPr>
        </p:nvSpPr>
        <p:spPr/>
        <p:txBody>
          <a:bodyPr/>
          <a:lstStyle>
            <a:extLst/>
          </a:lstStyle>
          <a:p>
            <a:fld id="{CB47AA48-7199-46EC-8601-310A82B508D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extLst/>
          </a:lstStyle>
          <a:p>
            <a:r>
              <a:rPr kumimoji="0" lang="ro-RO" smtClean="0"/>
              <a:t>Faceți clic pentru a edita stilul de titlu Coordonator</a:t>
            </a:r>
            <a:endParaRPr kumimoji="0" lang="en-US"/>
          </a:p>
        </p:txBody>
      </p:sp>
      <p:sp>
        <p:nvSpPr>
          <p:cNvPr id="3" name="Substituent conținut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conținut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extLst/>
          </a:lstStyle>
          <a:p>
            <a:fld id="{F7BF1B29-9F41-4A35-913E-D0509C2EBE6D}" type="datetimeFigureOut">
              <a:rPr lang="en-US" smtClean="0"/>
              <a:pPr/>
              <a:t>4/18/2011</a:t>
            </a:fld>
            <a:endParaRPr lang="en-US"/>
          </a:p>
        </p:txBody>
      </p:sp>
      <p:sp>
        <p:nvSpPr>
          <p:cNvPr id="6" name="Substituent subsol 5"/>
          <p:cNvSpPr>
            <a:spLocks noGrp="1"/>
          </p:cNvSpPr>
          <p:nvPr>
            <p:ph type="ftr" sz="quarter" idx="11"/>
          </p:nvPr>
        </p:nvSpPr>
        <p:spPr/>
        <p:txBody>
          <a:bodyPr/>
          <a:lstStyle>
            <a:extLst/>
          </a:lstStyle>
          <a:p>
            <a:endParaRPr lang="en-US"/>
          </a:p>
        </p:txBody>
      </p:sp>
      <p:sp>
        <p:nvSpPr>
          <p:cNvPr id="7" name="Substituent număr diapozitiv 6"/>
          <p:cNvSpPr>
            <a:spLocks noGrp="1"/>
          </p:cNvSpPr>
          <p:nvPr>
            <p:ph type="sldNum" sz="quarter" idx="12"/>
          </p:nvPr>
        </p:nvSpPr>
        <p:spPr/>
        <p:txBody>
          <a:bodyPr/>
          <a:lstStyle>
            <a:extLst/>
          </a:lstStyle>
          <a:p>
            <a:fld id="{CB47AA48-7199-46EC-8601-310A82B508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502920" y="4983480"/>
            <a:ext cx="8183880" cy="1051560"/>
          </a:xfrm>
        </p:spPr>
        <p:txBody>
          <a:bodyPr anchor="b"/>
          <a:lstStyle>
            <a:lvl1pPr>
              <a:defRPr b="1"/>
            </a:lvl1pPr>
            <a:extLst/>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o-RO" smtClean="0"/>
              <a:t>Faceți clic pentru a edita stilurile de text Coordonator</a:t>
            </a:r>
          </a:p>
        </p:txBody>
      </p:sp>
      <p:sp>
        <p:nvSpPr>
          <p:cNvPr id="4" name="Substituent text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o-RO" smtClean="0"/>
              <a:t>Faceți clic pentru a edita stilurile de text Coordonator</a:t>
            </a:r>
          </a:p>
        </p:txBody>
      </p:sp>
      <p:sp>
        <p:nvSpPr>
          <p:cNvPr id="5" name="Substituent conținut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6" name="Substituent conținut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7" name="Substituent dată 6"/>
          <p:cNvSpPr>
            <a:spLocks noGrp="1"/>
          </p:cNvSpPr>
          <p:nvPr>
            <p:ph type="dt" sz="half" idx="10"/>
          </p:nvPr>
        </p:nvSpPr>
        <p:spPr/>
        <p:txBody>
          <a:bodyPr/>
          <a:lstStyle>
            <a:extLst/>
          </a:lstStyle>
          <a:p>
            <a:fld id="{F7BF1B29-9F41-4A35-913E-D0509C2EBE6D}" type="datetimeFigureOut">
              <a:rPr lang="en-US" smtClean="0"/>
              <a:pPr/>
              <a:t>4/18/2011</a:t>
            </a:fld>
            <a:endParaRPr lang="en-US"/>
          </a:p>
        </p:txBody>
      </p:sp>
      <p:sp>
        <p:nvSpPr>
          <p:cNvPr id="8" name="Substituent subsol 7"/>
          <p:cNvSpPr>
            <a:spLocks noGrp="1"/>
          </p:cNvSpPr>
          <p:nvPr>
            <p:ph type="ftr" sz="quarter" idx="11"/>
          </p:nvPr>
        </p:nvSpPr>
        <p:spPr/>
        <p:txBody>
          <a:bodyPr/>
          <a:lstStyle>
            <a:extLst/>
          </a:lstStyle>
          <a:p>
            <a:endParaRPr lang="en-US"/>
          </a:p>
        </p:txBody>
      </p:sp>
      <p:sp>
        <p:nvSpPr>
          <p:cNvPr id="9" name="Substituent număr diapozitiv 8"/>
          <p:cNvSpPr>
            <a:spLocks noGrp="1"/>
          </p:cNvSpPr>
          <p:nvPr>
            <p:ph type="sldNum" sz="quarter" idx="12"/>
          </p:nvPr>
        </p:nvSpPr>
        <p:spPr/>
        <p:txBody>
          <a:bodyPr/>
          <a:lstStyle>
            <a:extLst/>
          </a:lstStyle>
          <a:p>
            <a:fld id="{CB47AA48-7199-46EC-8601-310A82B508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extLst/>
          </a:lstStyle>
          <a:p>
            <a:r>
              <a:rPr kumimoji="0" lang="ro-RO" smtClean="0"/>
              <a:t>Faceți clic pentru a edita stilul de titlu Coordonator</a:t>
            </a:r>
            <a:endParaRPr kumimoji="0" lang="en-US"/>
          </a:p>
        </p:txBody>
      </p:sp>
      <p:sp>
        <p:nvSpPr>
          <p:cNvPr id="3" name="Substituent dată 2"/>
          <p:cNvSpPr>
            <a:spLocks noGrp="1"/>
          </p:cNvSpPr>
          <p:nvPr>
            <p:ph type="dt" sz="half" idx="10"/>
          </p:nvPr>
        </p:nvSpPr>
        <p:spPr/>
        <p:txBody>
          <a:bodyPr/>
          <a:lstStyle>
            <a:extLst/>
          </a:lstStyle>
          <a:p>
            <a:fld id="{F7BF1B29-9F41-4A35-913E-D0509C2EBE6D}" type="datetimeFigureOut">
              <a:rPr lang="en-US" smtClean="0"/>
              <a:pPr/>
              <a:t>4/18/2011</a:t>
            </a:fld>
            <a:endParaRPr lang="en-US"/>
          </a:p>
        </p:txBody>
      </p:sp>
      <p:sp>
        <p:nvSpPr>
          <p:cNvPr id="4" name="Substituent subsol 3"/>
          <p:cNvSpPr>
            <a:spLocks noGrp="1"/>
          </p:cNvSpPr>
          <p:nvPr>
            <p:ph type="ftr" sz="quarter" idx="11"/>
          </p:nvPr>
        </p:nvSpPr>
        <p:spPr/>
        <p:txBody>
          <a:bodyPr/>
          <a:lstStyle>
            <a:extLst/>
          </a:lstStyle>
          <a:p>
            <a:endParaRPr lang="en-US"/>
          </a:p>
        </p:txBody>
      </p:sp>
      <p:sp>
        <p:nvSpPr>
          <p:cNvPr id="5" name="Substituent număr diapozitiv 4"/>
          <p:cNvSpPr>
            <a:spLocks noGrp="1"/>
          </p:cNvSpPr>
          <p:nvPr>
            <p:ph type="sldNum" sz="quarter" idx="12"/>
          </p:nvPr>
        </p:nvSpPr>
        <p:spPr/>
        <p:txBody>
          <a:bodyPr/>
          <a:lstStyle>
            <a:extLst/>
          </a:lstStyle>
          <a:p>
            <a:fld id="{CB47AA48-7199-46EC-8601-310A82B508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Necompletat">
    <p:spTree>
      <p:nvGrpSpPr>
        <p:cNvPr id="1" name=""/>
        <p:cNvGrpSpPr/>
        <p:nvPr/>
      </p:nvGrpSpPr>
      <p:grpSpPr>
        <a:xfrm>
          <a:off x="0" y="0"/>
          <a:ext cx="0" cy="0"/>
          <a:chOff x="0" y="0"/>
          <a:chExt cx="0" cy="0"/>
        </a:xfrm>
      </p:grpSpPr>
      <p:sp>
        <p:nvSpPr>
          <p:cNvPr id="7" name="Dreptunghi rotunjit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ubstituent dată 1"/>
          <p:cNvSpPr>
            <a:spLocks noGrp="1"/>
          </p:cNvSpPr>
          <p:nvPr>
            <p:ph type="dt" sz="half" idx="10"/>
          </p:nvPr>
        </p:nvSpPr>
        <p:spPr/>
        <p:txBody>
          <a:bodyPr/>
          <a:lstStyle>
            <a:extLst/>
          </a:lstStyle>
          <a:p>
            <a:fld id="{F7BF1B29-9F41-4A35-913E-D0509C2EBE6D}" type="datetimeFigureOut">
              <a:rPr lang="en-US" smtClean="0"/>
              <a:pPr/>
              <a:t>4/18/2011</a:t>
            </a:fld>
            <a:endParaRPr lang="en-US"/>
          </a:p>
        </p:txBody>
      </p:sp>
      <p:sp>
        <p:nvSpPr>
          <p:cNvPr id="3" name="Substituent subsol 2"/>
          <p:cNvSpPr>
            <a:spLocks noGrp="1"/>
          </p:cNvSpPr>
          <p:nvPr>
            <p:ph type="ftr" sz="quarter" idx="11"/>
          </p:nvPr>
        </p:nvSpPr>
        <p:spPr/>
        <p:txBody>
          <a:bodyPr/>
          <a:lstStyle>
            <a:extLst/>
          </a:lstStyle>
          <a:p>
            <a:endParaRPr lang="en-US"/>
          </a:p>
        </p:txBody>
      </p:sp>
      <p:sp>
        <p:nvSpPr>
          <p:cNvPr id="4" name="Substituent număr diapozitiv 3"/>
          <p:cNvSpPr>
            <a:spLocks noGrp="1"/>
          </p:cNvSpPr>
          <p:nvPr>
            <p:ph type="sldNum" sz="quarter" idx="12"/>
          </p:nvPr>
        </p:nvSpPr>
        <p:spPr/>
        <p:txBody>
          <a:bodyPr/>
          <a:lstStyle>
            <a:extLst/>
          </a:lstStyle>
          <a:p>
            <a:fld id="{CB47AA48-7199-46EC-8601-310A82B508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o-RO" smtClean="0"/>
              <a:t>Faceți clic pentru a edita stilul de titlu Coordonator</a:t>
            </a:r>
            <a:endParaRPr kumimoji="0" lang="en-US"/>
          </a:p>
        </p:txBody>
      </p:sp>
      <p:sp>
        <p:nvSpPr>
          <p:cNvPr id="3" name="Substituent text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conținut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extLst/>
          </a:lstStyle>
          <a:p>
            <a:fld id="{F7BF1B29-9F41-4A35-913E-D0509C2EBE6D}" type="datetimeFigureOut">
              <a:rPr lang="en-US" smtClean="0"/>
              <a:pPr/>
              <a:t>4/18/2011</a:t>
            </a:fld>
            <a:endParaRPr lang="en-US"/>
          </a:p>
        </p:txBody>
      </p:sp>
      <p:sp>
        <p:nvSpPr>
          <p:cNvPr id="6" name="Substituent subsol 5"/>
          <p:cNvSpPr>
            <a:spLocks noGrp="1"/>
          </p:cNvSpPr>
          <p:nvPr>
            <p:ph type="ftr" sz="quarter" idx="11"/>
          </p:nvPr>
        </p:nvSpPr>
        <p:spPr/>
        <p:txBody>
          <a:bodyPr/>
          <a:lstStyle>
            <a:extLst/>
          </a:lstStyle>
          <a:p>
            <a:endParaRPr lang="en-US"/>
          </a:p>
        </p:txBody>
      </p:sp>
      <p:sp>
        <p:nvSpPr>
          <p:cNvPr id="7" name="Substituent număr diapozitiv 6"/>
          <p:cNvSpPr>
            <a:spLocks noGrp="1"/>
          </p:cNvSpPr>
          <p:nvPr>
            <p:ph type="sldNum" sz="quarter" idx="12"/>
          </p:nvPr>
        </p:nvSpPr>
        <p:spPr/>
        <p:txBody>
          <a:bodyPr/>
          <a:lstStyle>
            <a:extLst/>
          </a:lstStyle>
          <a:p>
            <a:fld id="{CB47AA48-7199-46EC-8601-310A82B508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spTree>
      <p:nvGrpSpPr>
        <p:cNvPr id="1" name=""/>
        <p:cNvGrpSpPr/>
        <p:nvPr/>
      </p:nvGrpSpPr>
      <p:grpSpPr>
        <a:xfrm>
          <a:off x="0" y="0"/>
          <a:ext cx="0" cy="0"/>
          <a:chOff x="0" y="0"/>
          <a:chExt cx="0" cy="0"/>
        </a:xfrm>
      </p:grpSpPr>
      <p:sp>
        <p:nvSpPr>
          <p:cNvPr id="15" name="Dreptunghi rotunjit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reptunghi cu un colţ rotunjit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u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o-RO" smtClean="0"/>
              <a:t>Faceți clic pentru a edita stilul de titlu Coordonator</a:t>
            </a:r>
            <a:endParaRPr kumimoji="0" lang="en-US"/>
          </a:p>
        </p:txBody>
      </p:sp>
      <p:sp>
        <p:nvSpPr>
          <p:cNvPr id="4" name="Substituent text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extLst/>
          </a:lstStyle>
          <a:p>
            <a:fld id="{F7BF1B29-9F41-4A35-913E-D0509C2EBE6D}" type="datetimeFigureOut">
              <a:rPr lang="en-US" smtClean="0"/>
              <a:pPr/>
              <a:t>4/18/2011</a:t>
            </a:fld>
            <a:endParaRPr lang="en-US"/>
          </a:p>
        </p:txBody>
      </p:sp>
      <p:sp>
        <p:nvSpPr>
          <p:cNvPr id="6" name="Substituent subsol 5"/>
          <p:cNvSpPr>
            <a:spLocks noGrp="1"/>
          </p:cNvSpPr>
          <p:nvPr>
            <p:ph type="ftr" sz="quarter" idx="11"/>
          </p:nvPr>
        </p:nvSpPr>
        <p:spPr/>
        <p:txBody>
          <a:bodyPr/>
          <a:lstStyle>
            <a:extLst/>
          </a:lstStyle>
          <a:p>
            <a:endParaRPr lang="en-US"/>
          </a:p>
        </p:txBody>
      </p:sp>
      <p:sp>
        <p:nvSpPr>
          <p:cNvPr id="7" name="Substituent număr diapozitiv 6"/>
          <p:cNvSpPr>
            <a:spLocks noGrp="1"/>
          </p:cNvSpPr>
          <p:nvPr>
            <p:ph type="sldNum" sz="quarter" idx="12"/>
          </p:nvPr>
        </p:nvSpPr>
        <p:spPr/>
        <p:txBody>
          <a:bodyPr/>
          <a:lstStyle>
            <a:extLst/>
          </a:lstStyle>
          <a:p>
            <a:fld id="{CB47AA48-7199-46EC-8601-310A82B508DC}" type="slidenum">
              <a:rPr lang="en-US" smtClean="0"/>
              <a:pPr/>
              <a:t>‹#›</a:t>
            </a:fld>
            <a:endParaRPr lang="en-US"/>
          </a:p>
        </p:txBody>
      </p:sp>
      <p:sp>
        <p:nvSpPr>
          <p:cNvPr id="3" name="Substituent imagin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o-RO" smtClean="0"/>
              <a:t>Faceți clic pe pictogramă pentru a adăuga o imagine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Dreptunghi rotunjit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Dreptunghi rotunjit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Substituent titlu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o-RO" smtClean="0"/>
              <a:t>Faceți clic pentru a edita stilul de titlu Coordonator</a:t>
            </a:r>
            <a:endParaRPr kumimoji="0" lang="en-US"/>
          </a:p>
        </p:txBody>
      </p:sp>
      <p:sp>
        <p:nvSpPr>
          <p:cNvPr id="4" name="Substituent text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o-RO" smtClean="0"/>
              <a:t>Faceți clic pentru a edita stilurile de text Coordonator</a:t>
            </a:r>
          </a:p>
          <a:p>
            <a:pPr lvl="1" eaLnBrk="1" latinLnBrk="0" hangingPunct="1"/>
            <a:r>
              <a:rPr kumimoji="0" lang="ro-RO" smtClean="0"/>
              <a:t>Al doilea nivel</a:t>
            </a:r>
          </a:p>
          <a:p>
            <a:pPr lvl="2" eaLnBrk="1" latinLnBrk="0" hangingPunct="1"/>
            <a:r>
              <a:rPr kumimoji="0" lang="ro-RO" smtClean="0"/>
              <a:t>Al treilea nivel</a:t>
            </a:r>
          </a:p>
          <a:p>
            <a:pPr lvl="3" eaLnBrk="1" latinLnBrk="0" hangingPunct="1"/>
            <a:r>
              <a:rPr kumimoji="0" lang="ro-RO" smtClean="0"/>
              <a:t>Al patrulea nivel</a:t>
            </a:r>
          </a:p>
          <a:p>
            <a:pPr lvl="4" eaLnBrk="1" latinLnBrk="0" hangingPunct="1"/>
            <a:r>
              <a:rPr kumimoji="0" lang="ro-RO" smtClean="0"/>
              <a:t>Al cincilea nivel</a:t>
            </a:r>
            <a:endParaRPr kumimoji="0" lang="en-US"/>
          </a:p>
        </p:txBody>
      </p:sp>
      <p:sp>
        <p:nvSpPr>
          <p:cNvPr id="25" name="Substituent dată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7BF1B29-9F41-4A35-913E-D0509C2EBE6D}" type="datetimeFigureOut">
              <a:rPr lang="en-US" smtClean="0"/>
              <a:pPr/>
              <a:t>4/18/2011</a:t>
            </a:fld>
            <a:endParaRPr lang="en-US"/>
          </a:p>
        </p:txBody>
      </p:sp>
      <p:sp>
        <p:nvSpPr>
          <p:cNvPr id="18" name="Substituent subsol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ubstituent număr diapozitiv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B47AA48-7199-46EC-8601-310A82B508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png"/><Relationship Id="rId7"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youtube.com/watch?v=VgA1wZhW5TE&amp;feature=related"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hyperlink" Target="http://www.valcea-performanta.ro/images/DSCN1711.JPG" TargetMode="External"/><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hyperlink" Target="http://ancamaria.edu.glogster.com/dispersia-luminii/" TargetMode="External"/><Relationship Id="rId4" Type="http://schemas.openxmlformats.org/officeDocument/2006/relationships/hyperlink" Target="http://vvlad.glogster.com/vla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609600" y="1524000"/>
            <a:ext cx="7772400" cy="1470025"/>
          </a:xfrm>
        </p:spPr>
        <p:txBody>
          <a:bodyPr>
            <a:normAutofit fontScale="90000"/>
          </a:bodyPr>
          <a:lstStyle/>
          <a:p>
            <a:pPr algn="ctr"/>
            <a:r>
              <a:rPr lang="en-US" b="1" dirty="0">
                <a:solidFill>
                  <a:schemeClr val="accent3">
                    <a:lumMod val="75000"/>
                  </a:schemeClr>
                </a:solidFill>
              </a:rPr>
              <a:t>Creative ways in the classroom that inspire students towards a science career</a:t>
            </a:r>
            <a:endParaRPr lang="en-US" dirty="0">
              <a:solidFill>
                <a:schemeClr val="accent3">
                  <a:lumMod val="75000"/>
                </a:schemeClr>
              </a:solidFill>
            </a:endParaRPr>
          </a:p>
        </p:txBody>
      </p:sp>
      <p:sp>
        <p:nvSpPr>
          <p:cNvPr id="3" name="Subtitlu 2"/>
          <p:cNvSpPr>
            <a:spLocks noGrp="1"/>
          </p:cNvSpPr>
          <p:nvPr>
            <p:ph type="subTitle" idx="1"/>
          </p:nvPr>
        </p:nvSpPr>
        <p:spPr>
          <a:xfrm>
            <a:off x="1371600" y="3657600"/>
            <a:ext cx="6400800" cy="1752600"/>
          </a:xfrm>
        </p:spPr>
        <p:txBody>
          <a:bodyPr>
            <a:normAutofit/>
          </a:bodyPr>
          <a:lstStyle/>
          <a:p>
            <a:pPr algn="ctr">
              <a:lnSpc>
                <a:spcPct val="90000"/>
              </a:lnSpc>
            </a:pPr>
            <a:r>
              <a:rPr lang="en-GB" b="1" dirty="0" smtClean="0"/>
              <a:t>Tatiana </a:t>
            </a:r>
            <a:r>
              <a:rPr lang="en-GB" b="1" dirty="0" err="1" smtClean="0"/>
              <a:t>Marandici</a:t>
            </a:r>
            <a:endParaRPr lang="en-GB" b="1" dirty="0" smtClean="0"/>
          </a:p>
          <a:p>
            <a:pPr algn="ctr">
              <a:lnSpc>
                <a:spcPct val="90000"/>
              </a:lnSpc>
            </a:pPr>
            <a:r>
              <a:rPr lang="en-GB" b="1" dirty="0" smtClean="0"/>
              <a:t> </a:t>
            </a:r>
            <a:r>
              <a:rPr lang="en-GB" b="1" i="1" dirty="0" smtClean="0"/>
              <a:t>President of </a:t>
            </a:r>
            <a:r>
              <a:rPr lang="en-GB" b="1" i="1" dirty="0" err="1" smtClean="0"/>
              <a:t>Asociatia</a:t>
            </a:r>
            <a:r>
              <a:rPr lang="en-GB" b="1" i="1" dirty="0" smtClean="0"/>
              <a:t> Pro </a:t>
            </a:r>
            <a:r>
              <a:rPr lang="en-GB" b="1" i="1" dirty="0" err="1" smtClean="0"/>
              <a:t>Educatie</a:t>
            </a:r>
            <a:r>
              <a:rPr lang="en-GB" b="1" i="1" dirty="0" smtClean="0"/>
              <a:t> </a:t>
            </a:r>
            <a:r>
              <a:rPr lang="en-GB" b="1" i="1" dirty="0" err="1" smtClean="0"/>
              <a:t>si</a:t>
            </a:r>
            <a:r>
              <a:rPr lang="en-GB" b="1" i="1" dirty="0" smtClean="0"/>
              <a:t> </a:t>
            </a:r>
            <a:r>
              <a:rPr lang="en-GB" b="1" i="1" dirty="0" err="1" smtClean="0"/>
              <a:t>Formare</a:t>
            </a:r>
            <a:r>
              <a:rPr lang="en-GB" b="1" i="1" dirty="0" smtClean="0"/>
              <a:t> and </a:t>
            </a:r>
          </a:p>
          <a:p>
            <a:pPr algn="ctr">
              <a:lnSpc>
                <a:spcPct val="90000"/>
              </a:lnSpc>
            </a:pPr>
            <a:r>
              <a:rPr lang="en-GB" b="1" i="1" dirty="0" smtClean="0"/>
              <a:t>Physics teacher at </a:t>
            </a:r>
            <a:r>
              <a:rPr lang="en-GB" b="1" i="1" dirty="0" err="1" smtClean="0"/>
              <a:t>Mircea</a:t>
            </a:r>
            <a:r>
              <a:rPr lang="en-GB" b="1" i="1" dirty="0" smtClean="0"/>
              <a:t> </a:t>
            </a:r>
            <a:r>
              <a:rPr lang="en-GB" b="1" i="1" dirty="0" err="1" smtClean="0"/>
              <a:t>cel</a:t>
            </a:r>
            <a:r>
              <a:rPr lang="en-GB" b="1" i="1" dirty="0" smtClean="0"/>
              <a:t> </a:t>
            </a:r>
            <a:r>
              <a:rPr lang="en-GB" b="1" i="1" dirty="0" err="1" smtClean="0"/>
              <a:t>Batran</a:t>
            </a:r>
            <a:r>
              <a:rPr lang="en-GB" b="1" i="1" dirty="0" smtClean="0"/>
              <a:t> College</a:t>
            </a:r>
          </a:p>
          <a:p>
            <a:pPr algn="ctr">
              <a:lnSpc>
                <a:spcPct val="90000"/>
              </a:lnSpc>
            </a:pPr>
            <a:r>
              <a:rPr lang="en-GB" b="1" i="1" dirty="0" err="1" smtClean="0"/>
              <a:t>Ramnicu</a:t>
            </a:r>
            <a:r>
              <a:rPr lang="en-GB" b="1" i="1" dirty="0" smtClean="0"/>
              <a:t> </a:t>
            </a:r>
            <a:r>
              <a:rPr lang="en-GB" b="1" i="1" dirty="0" err="1" smtClean="0"/>
              <a:t>Valcea</a:t>
            </a:r>
            <a:r>
              <a:rPr lang="en-GB" b="1" i="1" dirty="0" smtClean="0"/>
              <a:t>, Romania</a:t>
            </a:r>
            <a:endParaRPr lang="en-US" b="1" i="1" dirty="0" smtClean="0"/>
          </a:p>
          <a:p>
            <a:endParaRPr lang="en-US" dirty="0"/>
          </a:p>
        </p:txBody>
      </p:sp>
      <p:pic>
        <p:nvPicPr>
          <p:cNvPr id="4" name="Picture 3" descr="seep_banner"/>
          <p:cNvPicPr>
            <a:picLocks noChangeAspect="1" noChangeArrowheads="1"/>
          </p:cNvPicPr>
          <p:nvPr/>
        </p:nvPicPr>
        <p:blipFill>
          <a:blip r:embed="rId2"/>
          <a:srcRect/>
          <a:stretch>
            <a:fillRect/>
          </a:stretch>
        </p:blipFill>
        <p:spPr>
          <a:xfrm>
            <a:off x="533400" y="5410200"/>
            <a:ext cx="2686050" cy="1074738"/>
          </a:xfrm>
          <a:prstGeom prst="rect">
            <a:avLst/>
          </a:prstGeom>
          <a:noFill/>
        </p:spPr>
      </p:pic>
      <p:pic>
        <p:nvPicPr>
          <p:cNvPr id="5" name="Picture 4"/>
          <p:cNvPicPr>
            <a:picLocks noChangeAspect="1" noChangeArrowheads="1"/>
          </p:cNvPicPr>
          <p:nvPr/>
        </p:nvPicPr>
        <p:blipFill>
          <a:blip r:embed="rId3"/>
          <a:srcRect/>
          <a:stretch>
            <a:fillRect/>
          </a:stretch>
        </p:blipFill>
        <p:spPr bwMode="auto">
          <a:xfrm>
            <a:off x="6858000" y="5638800"/>
            <a:ext cx="1828800" cy="7461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seep_banner"/>
          <p:cNvPicPr>
            <a:picLocks noChangeAspect="1" noChangeArrowheads="1"/>
          </p:cNvPicPr>
          <p:nvPr/>
        </p:nvPicPr>
        <p:blipFill>
          <a:blip r:embed="rId2" cstate="print"/>
          <a:srcRect/>
          <a:stretch>
            <a:fillRect/>
          </a:stretch>
        </p:blipFill>
        <p:spPr>
          <a:xfrm>
            <a:off x="762000" y="5562600"/>
            <a:ext cx="2286000" cy="914671"/>
          </a:xfrm>
          <a:prstGeom prst="rect">
            <a:avLst/>
          </a:prstGeom>
          <a:noFill/>
        </p:spPr>
      </p:pic>
      <p:pic>
        <p:nvPicPr>
          <p:cNvPr id="3" name="Picture 4"/>
          <p:cNvPicPr>
            <a:picLocks noChangeAspect="1" noChangeArrowheads="1"/>
          </p:cNvPicPr>
          <p:nvPr/>
        </p:nvPicPr>
        <p:blipFill>
          <a:blip r:embed="rId3"/>
          <a:srcRect/>
          <a:stretch>
            <a:fillRect/>
          </a:stretch>
        </p:blipFill>
        <p:spPr bwMode="auto">
          <a:xfrm>
            <a:off x="6858000" y="5715000"/>
            <a:ext cx="1828800" cy="746125"/>
          </a:xfrm>
          <a:prstGeom prst="rect">
            <a:avLst/>
          </a:prstGeom>
          <a:noFill/>
          <a:ln w="9525">
            <a:noFill/>
            <a:miter lim="800000"/>
            <a:headEnd/>
            <a:tailEnd/>
          </a:ln>
        </p:spPr>
      </p:pic>
      <p:sp>
        <p:nvSpPr>
          <p:cNvPr id="4" name="Dreptunghi 3"/>
          <p:cNvSpPr/>
          <p:nvPr/>
        </p:nvSpPr>
        <p:spPr>
          <a:xfrm>
            <a:off x="304800" y="304800"/>
            <a:ext cx="8534400" cy="5262979"/>
          </a:xfrm>
          <a:prstGeom prst="rect">
            <a:avLst/>
          </a:prstGeom>
        </p:spPr>
        <p:txBody>
          <a:bodyPr wrap="square">
            <a:spAutoFit/>
          </a:bodyPr>
          <a:lstStyle/>
          <a:p>
            <a:pPr algn="ctr"/>
            <a:endParaRPr lang="en-US" sz="2400" b="1" dirty="0" smtClean="0"/>
          </a:p>
          <a:p>
            <a:pPr algn="ctr"/>
            <a:r>
              <a:rPr lang="en-US" sz="2400" b="1" dirty="0" smtClean="0"/>
              <a:t>Developing and nurturing creativity and innovation is essential for students today more than ever! </a:t>
            </a:r>
          </a:p>
          <a:p>
            <a:endParaRPr lang="en-US" sz="2400" dirty="0" smtClean="0"/>
          </a:p>
          <a:p>
            <a:pPr algn="just"/>
            <a:r>
              <a:rPr lang="en-US" sz="2000" dirty="0" smtClean="0"/>
              <a:t>With the issues that will face them — climate change, overpopulation, shrinking natural resources, to name just a few — these skills will be critical as tomorrow’s leaders formulate solutions.  </a:t>
            </a:r>
          </a:p>
          <a:p>
            <a:pPr algn="just"/>
            <a:r>
              <a:rPr lang="en-US" sz="2000" dirty="0" smtClean="0"/>
              <a:t>In the context of technology advances and increases on a daily basis, the companies will need employers who can come up with new types of technology and new ways to use</a:t>
            </a:r>
            <a:r>
              <a:rPr lang="en-US" sz="2400" dirty="0" smtClean="0"/>
              <a:t> </a:t>
            </a:r>
            <a:r>
              <a:rPr lang="en-US" sz="2000" dirty="0" smtClean="0"/>
              <a:t>them.</a:t>
            </a:r>
            <a:r>
              <a:rPr lang="en-US" sz="2400" dirty="0" smtClean="0"/>
              <a:t> </a:t>
            </a:r>
          </a:p>
          <a:p>
            <a:endParaRPr lang="en-US" sz="2400" dirty="0" smtClean="0"/>
          </a:p>
          <a:p>
            <a:pPr algn="ctr"/>
            <a:r>
              <a:rPr lang="en-US" sz="2400" b="1" dirty="0" smtClean="0"/>
              <a:t>Those future skills will be built on what students do in the classroom today!</a:t>
            </a:r>
            <a:endParaRPr lang="en-US" sz="2400" b="1" dirty="0"/>
          </a:p>
        </p:txBody>
      </p:sp>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seep_banner"/>
          <p:cNvPicPr>
            <a:picLocks noChangeAspect="1" noChangeArrowheads="1"/>
          </p:cNvPicPr>
          <p:nvPr/>
        </p:nvPicPr>
        <p:blipFill>
          <a:blip r:embed="rId2" cstate="print"/>
          <a:srcRect/>
          <a:stretch>
            <a:fillRect/>
          </a:stretch>
        </p:blipFill>
        <p:spPr>
          <a:xfrm>
            <a:off x="609600" y="5562600"/>
            <a:ext cx="2286000" cy="914671"/>
          </a:xfrm>
          <a:prstGeom prst="rect">
            <a:avLst/>
          </a:prstGeom>
          <a:noFill/>
        </p:spPr>
      </p:pic>
      <p:pic>
        <p:nvPicPr>
          <p:cNvPr id="3" name="Picture 4"/>
          <p:cNvPicPr>
            <a:picLocks noChangeAspect="1" noChangeArrowheads="1"/>
          </p:cNvPicPr>
          <p:nvPr/>
        </p:nvPicPr>
        <p:blipFill>
          <a:blip r:embed="rId3"/>
          <a:srcRect/>
          <a:stretch>
            <a:fillRect/>
          </a:stretch>
        </p:blipFill>
        <p:spPr bwMode="auto">
          <a:xfrm>
            <a:off x="6858000" y="5715000"/>
            <a:ext cx="1828800" cy="746125"/>
          </a:xfrm>
          <a:prstGeom prst="rect">
            <a:avLst/>
          </a:prstGeom>
          <a:noFill/>
          <a:ln w="9525">
            <a:noFill/>
            <a:miter lim="800000"/>
            <a:headEnd/>
            <a:tailEnd/>
          </a:ln>
        </p:spPr>
      </p:pic>
      <p:pic>
        <p:nvPicPr>
          <p:cNvPr id="1026" name="Picture 2" descr="C:\Users\user110\Desktop\MH900415486.JPG"/>
          <p:cNvPicPr>
            <a:picLocks noChangeAspect="1" noChangeArrowheads="1"/>
          </p:cNvPicPr>
          <p:nvPr/>
        </p:nvPicPr>
        <p:blipFill>
          <a:blip r:embed="rId4"/>
          <a:srcRect/>
          <a:stretch>
            <a:fillRect/>
          </a:stretch>
        </p:blipFill>
        <p:spPr bwMode="auto">
          <a:xfrm>
            <a:off x="1676400" y="1905000"/>
            <a:ext cx="3505200" cy="37052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8" name="Picture 4" descr="C:\Users\user110\Desktop\MH900233831.JPG"/>
          <p:cNvPicPr>
            <a:picLocks noChangeAspect="1" noChangeArrowheads="1"/>
          </p:cNvPicPr>
          <p:nvPr/>
        </p:nvPicPr>
        <p:blipFill>
          <a:blip r:embed="rId5"/>
          <a:srcRect/>
          <a:stretch>
            <a:fillRect/>
          </a:stretch>
        </p:blipFill>
        <p:spPr bwMode="auto">
          <a:xfrm>
            <a:off x="5181600" y="3657600"/>
            <a:ext cx="3352800" cy="1752600"/>
          </a:xfrm>
          <a:prstGeom prst="rect">
            <a:avLst/>
          </a:prstGeom>
          <a:noFill/>
          <a:ln>
            <a:noFill/>
          </a:ln>
          <a:effectLst>
            <a:outerShdw blurRad="184150" dist="241300" dir="11520000" sx="110000" sy="110000" algn="ctr">
              <a:srgbClr val="000000">
                <a:alpha val="18000"/>
              </a:srgbClr>
            </a:outerShdw>
            <a:reflection blurRad="6350" stA="52000" endA="300" endPos="350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1029" name="Picture 5" descr="C:\Users\user110\Desktop\MH900182633.JPG"/>
          <p:cNvPicPr>
            <a:picLocks noChangeAspect="1" noChangeArrowheads="1"/>
          </p:cNvPicPr>
          <p:nvPr/>
        </p:nvPicPr>
        <p:blipFill>
          <a:blip r:embed="rId6"/>
          <a:srcRect/>
          <a:stretch>
            <a:fillRect/>
          </a:stretch>
        </p:blipFill>
        <p:spPr bwMode="auto">
          <a:xfrm>
            <a:off x="0" y="304800"/>
            <a:ext cx="1776412" cy="1981200"/>
          </a:xfrm>
          <a:prstGeom prst="rect">
            <a:avLst/>
          </a:prstGeom>
          <a:ln>
            <a:noFill/>
          </a:ln>
          <a:effectLst>
            <a:softEdge rad="112500"/>
          </a:effectLst>
        </p:spPr>
      </p:pic>
      <p:sp>
        <p:nvSpPr>
          <p:cNvPr id="5" name="Explicaţie în oval 4"/>
          <p:cNvSpPr/>
          <p:nvPr/>
        </p:nvSpPr>
        <p:spPr>
          <a:xfrm rot="1630297">
            <a:off x="4772681" y="693672"/>
            <a:ext cx="3781647" cy="2161524"/>
          </a:xfrm>
          <a:prstGeom prst="wedgeEllipseCallout">
            <a:avLst>
              <a:gd name="adj1" fmla="val -19276"/>
              <a:gd name="adj2" fmla="val 76590"/>
            </a:avLst>
          </a:prstGeom>
          <a:solidFill>
            <a:schemeClr val="tx2">
              <a:lumMod val="50000"/>
              <a:lumOff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smtClean="0"/>
              <a:t>How can I make more attractive science to my students ?</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are 7"/>
          <p:cNvGrpSpPr/>
          <p:nvPr/>
        </p:nvGrpSpPr>
        <p:grpSpPr>
          <a:xfrm rot="325671">
            <a:off x="4670895" y="570489"/>
            <a:ext cx="4114800" cy="2286000"/>
            <a:chOff x="4724400" y="304800"/>
            <a:chExt cx="4114800" cy="2286000"/>
          </a:xfrm>
        </p:grpSpPr>
        <p:pic>
          <p:nvPicPr>
            <p:cNvPr id="7" name="Imagine 6"/>
            <p:cNvPicPr/>
            <p:nvPr/>
          </p:nvPicPr>
          <p:blipFill>
            <a:blip r:embed="rId2" cstate="print"/>
            <a:srcRect/>
            <a:stretch>
              <a:fillRect/>
            </a:stretch>
          </p:blipFill>
          <p:spPr bwMode="auto">
            <a:xfrm>
              <a:off x="6705600" y="838200"/>
              <a:ext cx="2133600" cy="1752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6" name="Picture 2"/>
            <p:cNvPicPr>
              <a:picLocks noChangeAspect="1" noChangeArrowheads="1"/>
            </p:cNvPicPr>
            <p:nvPr/>
          </p:nvPicPr>
          <p:blipFill>
            <a:blip r:embed="rId3" cstate="print"/>
            <a:srcRect/>
            <a:stretch>
              <a:fillRect/>
            </a:stretch>
          </p:blipFill>
          <p:spPr bwMode="auto">
            <a:xfrm>
              <a:off x="4724400" y="304800"/>
              <a:ext cx="2005638" cy="17157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pic>
        <p:nvPicPr>
          <p:cNvPr id="1028" name="Picture 4"/>
          <p:cNvPicPr>
            <a:picLocks noChangeAspect="1" noChangeArrowheads="1"/>
          </p:cNvPicPr>
          <p:nvPr/>
        </p:nvPicPr>
        <p:blipFill>
          <a:blip r:embed="rId4"/>
          <a:srcRect/>
          <a:stretch>
            <a:fillRect/>
          </a:stretch>
        </p:blipFill>
        <p:spPr bwMode="auto">
          <a:xfrm>
            <a:off x="5105400" y="4648200"/>
            <a:ext cx="1905000" cy="1905000"/>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5"/>
          <a:srcRect/>
          <a:stretch>
            <a:fillRect/>
          </a:stretch>
        </p:blipFill>
        <p:spPr bwMode="auto">
          <a:xfrm>
            <a:off x="7848600" y="3657600"/>
            <a:ext cx="857250" cy="8572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30" name="Picture 6"/>
          <p:cNvPicPr>
            <a:picLocks noChangeAspect="1" noChangeArrowheads="1"/>
          </p:cNvPicPr>
          <p:nvPr/>
        </p:nvPicPr>
        <p:blipFill>
          <a:blip r:embed="rId6" cstate="print"/>
          <a:srcRect/>
          <a:stretch>
            <a:fillRect/>
          </a:stretch>
        </p:blipFill>
        <p:spPr bwMode="auto">
          <a:xfrm rot="553210">
            <a:off x="5089210" y="2781984"/>
            <a:ext cx="254000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Dreptunghi rotunjit 12"/>
          <p:cNvSpPr/>
          <p:nvPr/>
        </p:nvSpPr>
        <p:spPr>
          <a:xfrm>
            <a:off x="457200" y="381000"/>
            <a:ext cx="4114800" cy="2362200"/>
          </a:xfrm>
          <a:prstGeom prst="roundRect">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lin ang="27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b="1" dirty="0" smtClean="0">
                <a:solidFill>
                  <a:schemeClr val="tx1"/>
                </a:solidFill>
              </a:rPr>
              <a:t>It is necessary that traditional methods of teaching to be</a:t>
            </a:r>
          </a:p>
          <a:p>
            <a:pPr algn="ctr">
              <a:lnSpc>
                <a:spcPct val="150000"/>
              </a:lnSpc>
            </a:pPr>
            <a:r>
              <a:rPr lang="en-US" sz="2000" b="1" dirty="0" smtClean="0">
                <a:solidFill>
                  <a:schemeClr val="tx1"/>
                </a:solidFill>
              </a:rPr>
              <a:t>supplemented with </a:t>
            </a:r>
          </a:p>
          <a:p>
            <a:pPr algn="ctr">
              <a:lnSpc>
                <a:spcPct val="150000"/>
              </a:lnSpc>
            </a:pPr>
            <a:r>
              <a:rPr lang="en-US" sz="2400" b="1" dirty="0" smtClean="0">
                <a:solidFill>
                  <a:schemeClr val="tx1"/>
                </a:solidFill>
              </a:rPr>
              <a:t>creative activities</a:t>
            </a:r>
            <a:endParaRPr lang="en-US" sz="2400" dirty="0">
              <a:solidFill>
                <a:schemeClr val="tx1"/>
              </a:solidFill>
            </a:endParaRPr>
          </a:p>
        </p:txBody>
      </p:sp>
      <p:sp>
        <p:nvSpPr>
          <p:cNvPr id="14" name="Dreptunghi rotunjit 13"/>
          <p:cNvSpPr/>
          <p:nvPr/>
        </p:nvSpPr>
        <p:spPr>
          <a:xfrm rot="21399881">
            <a:off x="374042" y="2876283"/>
            <a:ext cx="4648200" cy="2515635"/>
          </a:xfrm>
          <a:prstGeom prst="roundRect">
            <a:avLst/>
          </a:prstGeom>
          <a:solidFill>
            <a:schemeClr val="tx2">
              <a:lumMod val="10000"/>
              <a:lumOff val="90000"/>
            </a:schemeClr>
          </a:solidFill>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One of the simplest ways to get creative in the classroom is to use multimedia materials. Technology becomes a tool, supporting the learning process as students seek new knowledge and understanding</a:t>
            </a:r>
            <a:endParaRPr lang="en-US" dirty="0">
              <a:solidFill>
                <a:schemeClr val="tx1"/>
              </a:solidFill>
            </a:endParaRPr>
          </a:p>
        </p:txBody>
      </p:sp>
      <p:pic>
        <p:nvPicPr>
          <p:cNvPr id="10" name="Picture 3" descr="seep_banner"/>
          <p:cNvPicPr>
            <a:picLocks noChangeAspect="1" noChangeArrowheads="1"/>
          </p:cNvPicPr>
          <p:nvPr/>
        </p:nvPicPr>
        <p:blipFill>
          <a:blip r:embed="rId7" cstate="print"/>
          <a:srcRect/>
          <a:stretch>
            <a:fillRect/>
          </a:stretch>
        </p:blipFill>
        <p:spPr>
          <a:xfrm>
            <a:off x="381000" y="5638800"/>
            <a:ext cx="2286000" cy="914671"/>
          </a:xfrm>
          <a:prstGeom prst="rect">
            <a:avLst/>
          </a:prstGeom>
          <a:noFill/>
        </p:spPr>
      </p:pic>
      <p:pic>
        <p:nvPicPr>
          <p:cNvPr id="11" name="Picture 4"/>
          <p:cNvPicPr>
            <a:picLocks noChangeAspect="1" noChangeArrowheads="1"/>
          </p:cNvPicPr>
          <p:nvPr/>
        </p:nvPicPr>
        <p:blipFill>
          <a:blip r:embed="rId8"/>
          <a:srcRect/>
          <a:stretch>
            <a:fillRect/>
          </a:stretch>
        </p:blipFill>
        <p:spPr bwMode="auto">
          <a:xfrm>
            <a:off x="7086600" y="5638800"/>
            <a:ext cx="1752600" cy="7461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reptunghi rotunjit 12"/>
          <p:cNvSpPr/>
          <p:nvPr/>
        </p:nvSpPr>
        <p:spPr>
          <a:xfrm>
            <a:off x="457200" y="457200"/>
            <a:ext cx="5105400" cy="2286000"/>
          </a:xfrm>
          <a:prstGeom prst="round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algn="just"/>
            <a:r>
              <a:rPr lang="en-US" sz="2000" b="1" dirty="0" smtClean="0">
                <a:solidFill>
                  <a:schemeClr val="tx1"/>
                </a:solidFill>
              </a:rPr>
              <a:t>Students who are interested in school science or think that school science is relevant in everyday life would like more creative activities such as brainstorming and project work.</a:t>
            </a:r>
            <a:endParaRPr lang="en-US" sz="2000" b="1" dirty="0">
              <a:solidFill>
                <a:schemeClr val="tx1"/>
              </a:solidFill>
            </a:endParaRPr>
          </a:p>
        </p:txBody>
      </p:sp>
      <p:sp>
        <p:nvSpPr>
          <p:cNvPr id="14" name="Dreptunghi rotunjit 13"/>
          <p:cNvSpPr/>
          <p:nvPr/>
        </p:nvSpPr>
        <p:spPr>
          <a:xfrm>
            <a:off x="381000" y="2895601"/>
            <a:ext cx="8382000" cy="2819399"/>
          </a:xfrm>
          <a:prstGeom prst="roundRect">
            <a:avLst/>
          </a:prstGeom>
          <a:solidFill>
            <a:schemeClr val="bg1">
              <a:lumMod val="95000"/>
            </a:schemeClr>
          </a:solidFill>
          <a:ln>
            <a:noFill/>
          </a:ln>
          <a:effectLst>
            <a:outerShdw blurRad="107950" dist="12700" dir="5400000" algn="ctr">
              <a:srgbClr val="000000"/>
            </a:outerShdw>
            <a:softEdge rad="3175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What Is PBL?</a:t>
            </a:r>
          </a:p>
          <a:p>
            <a:pPr algn="just"/>
            <a:r>
              <a:rPr lang="en-US" sz="2000" b="1" dirty="0" smtClean="0">
                <a:solidFill>
                  <a:schemeClr val="tx1"/>
                </a:solidFill>
              </a:rPr>
              <a:t>In Project Based Learning (PBL), students go through an extended process of inquiry in response to a complex question, problem, or challenge.</a:t>
            </a:r>
          </a:p>
          <a:p>
            <a:pPr algn="just"/>
            <a:r>
              <a:rPr lang="en-US" sz="2000" b="1" dirty="0" smtClean="0">
                <a:solidFill>
                  <a:schemeClr val="tx1"/>
                </a:solidFill>
              </a:rPr>
              <a:t>Projects help students learn key academic content and practice 21st Century Skills (such as collaboration, communication &amp; critical thinking). </a:t>
            </a:r>
          </a:p>
          <a:p>
            <a:r>
              <a:rPr lang="en-US" sz="1400" b="1" dirty="0" smtClean="0">
                <a:hlinkClick r:id="rId2"/>
              </a:rPr>
              <a:t>http://www.youtube.com/watch?v=VgA1wZhW5TE&amp;feature=related - </a:t>
            </a:r>
            <a:endParaRPr lang="en-US" sz="1400" b="1" dirty="0"/>
          </a:p>
        </p:txBody>
      </p:sp>
      <p:pic>
        <p:nvPicPr>
          <p:cNvPr id="1026" name="Picture 2" descr="C:\Users\user110\Desktop\MH900409643.JPG"/>
          <p:cNvPicPr>
            <a:picLocks noChangeAspect="1" noChangeArrowheads="1"/>
          </p:cNvPicPr>
          <p:nvPr/>
        </p:nvPicPr>
        <p:blipFill>
          <a:blip r:embed="rId3"/>
          <a:srcRect/>
          <a:stretch>
            <a:fillRect/>
          </a:stretch>
        </p:blipFill>
        <p:spPr bwMode="auto">
          <a:xfrm>
            <a:off x="5943600" y="381000"/>
            <a:ext cx="2590801" cy="239077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3" descr="seep_banner"/>
          <p:cNvPicPr>
            <a:picLocks noChangeAspect="1" noChangeArrowheads="1"/>
          </p:cNvPicPr>
          <p:nvPr/>
        </p:nvPicPr>
        <p:blipFill>
          <a:blip r:embed="rId4" cstate="print"/>
          <a:srcRect/>
          <a:stretch>
            <a:fillRect/>
          </a:stretch>
        </p:blipFill>
        <p:spPr>
          <a:xfrm>
            <a:off x="533400" y="5715000"/>
            <a:ext cx="2286000" cy="838471"/>
          </a:xfrm>
          <a:prstGeom prst="rect">
            <a:avLst/>
          </a:prstGeom>
          <a:noFill/>
        </p:spPr>
      </p:pic>
      <p:pic>
        <p:nvPicPr>
          <p:cNvPr id="6" name="Picture 4"/>
          <p:cNvPicPr>
            <a:picLocks noChangeAspect="1" noChangeArrowheads="1"/>
          </p:cNvPicPr>
          <p:nvPr/>
        </p:nvPicPr>
        <p:blipFill>
          <a:blip r:embed="rId5"/>
          <a:srcRect/>
          <a:stretch>
            <a:fillRect/>
          </a:stretch>
        </p:blipFill>
        <p:spPr bwMode="auto">
          <a:xfrm>
            <a:off x="6934200" y="5791200"/>
            <a:ext cx="1828800" cy="7461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seep_banner"/>
          <p:cNvPicPr>
            <a:picLocks noChangeAspect="1" noChangeArrowheads="1"/>
          </p:cNvPicPr>
          <p:nvPr/>
        </p:nvPicPr>
        <p:blipFill>
          <a:blip r:embed="rId2" cstate="print"/>
          <a:srcRect/>
          <a:stretch>
            <a:fillRect/>
          </a:stretch>
        </p:blipFill>
        <p:spPr>
          <a:xfrm>
            <a:off x="838200" y="5562600"/>
            <a:ext cx="2286000" cy="914671"/>
          </a:xfrm>
          <a:prstGeom prst="rect">
            <a:avLst/>
          </a:prstGeom>
          <a:noFill/>
        </p:spPr>
      </p:pic>
      <p:pic>
        <p:nvPicPr>
          <p:cNvPr id="3" name="Picture 4"/>
          <p:cNvPicPr>
            <a:picLocks noChangeAspect="1" noChangeArrowheads="1"/>
          </p:cNvPicPr>
          <p:nvPr/>
        </p:nvPicPr>
        <p:blipFill>
          <a:blip r:embed="rId3"/>
          <a:srcRect/>
          <a:stretch>
            <a:fillRect/>
          </a:stretch>
        </p:blipFill>
        <p:spPr bwMode="auto">
          <a:xfrm>
            <a:off x="6172200" y="5715000"/>
            <a:ext cx="1828800" cy="746125"/>
          </a:xfrm>
          <a:prstGeom prst="rect">
            <a:avLst/>
          </a:prstGeom>
          <a:noFill/>
          <a:ln w="9525">
            <a:noFill/>
            <a:miter lim="800000"/>
            <a:headEnd/>
            <a:tailEnd/>
          </a:ln>
        </p:spPr>
      </p:pic>
      <p:sp>
        <p:nvSpPr>
          <p:cNvPr id="4" name="Dreptunghi 3"/>
          <p:cNvSpPr/>
          <p:nvPr/>
        </p:nvSpPr>
        <p:spPr>
          <a:xfrm>
            <a:off x="228600" y="304800"/>
            <a:ext cx="8610600" cy="923330"/>
          </a:xfrm>
          <a:prstGeom prst="rect">
            <a:avLst/>
          </a:prstGeom>
        </p:spPr>
        <p:txBody>
          <a:bodyPr wrap="square">
            <a:spAutoFit/>
          </a:bodyPr>
          <a:lstStyle/>
          <a:p>
            <a:r>
              <a:rPr lang="en-US" dirty="0"/>
              <a:t/>
            </a:r>
            <a:br>
              <a:rPr lang="en-US" dirty="0"/>
            </a:br>
            <a:endParaRPr lang="en-US" dirty="0"/>
          </a:p>
          <a:p>
            <a:endParaRPr lang="en-US" dirty="0"/>
          </a:p>
        </p:txBody>
      </p:sp>
      <p:sp>
        <p:nvSpPr>
          <p:cNvPr id="5" name="Dreptunghi 4"/>
          <p:cNvSpPr/>
          <p:nvPr/>
        </p:nvSpPr>
        <p:spPr>
          <a:xfrm>
            <a:off x="381000" y="457201"/>
            <a:ext cx="6629400" cy="34163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n-US" b="1" dirty="0" smtClean="0"/>
              <a:t>Teachers in a project-based science classroom, act as facilitators, mentors, resource persons, advisers, scientists, listeners, learners and leaders in the science classroom. They work with students to identify projects that they are interested in and create learning environments that allow them to gather resources, plan, implement, evaluate and report on their projects. </a:t>
            </a:r>
            <a:endParaRPr lang="en-US" b="1" dirty="0"/>
          </a:p>
        </p:txBody>
      </p:sp>
      <p:sp>
        <p:nvSpPr>
          <p:cNvPr id="6" name="Dreptunghi 5"/>
          <p:cNvSpPr/>
          <p:nvPr/>
        </p:nvSpPr>
        <p:spPr>
          <a:xfrm>
            <a:off x="457200" y="4114800"/>
            <a:ext cx="6629400" cy="128278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b="1" dirty="0" smtClean="0"/>
              <a:t>Students decide what to learn, how to learn, the time required to learn, and how to document and report their own learning.</a:t>
            </a:r>
            <a:endParaRPr lang="en-US" dirty="0"/>
          </a:p>
        </p:txBody>
      </p:sp>
      <p:pic>
        <p:nvPicPr>
          <p:cNvPr id="7" name="Picture 5" descr="effective_fig3"/>
          <p:cNvPicPr>
            <a:picLocks noChangeAspect="1" noChangeArrowheads="1"/>
          </p:cNvPicPr>
          <p:nvPr/>
        </p:nvPicPr>
        <p:blipFill>
          <a:blip r:embed="rId4"/>
          <a:srcRect/>
          <a:stretch>
            <a:fillRect/>
          </a:stretch>
        </p:blipFill>
        <p:spPr bwMode="auto">
          <a:xfrm>
            <a:off x="7315200" y="4114800"/>
            <a:ext cx="1447800" cy="1295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descr="effective_fig1"/>
          <p:cNvPicPr>
            <a:picLocks noChangeAspect="1" noChangeArrowheads="1"/>
          </p:cNvPicPr>
          <p:nvPr/>
        </p:nvPicPr>
        <p:blipFill>
          <a:blip r:embed="rId5"/>
          <a:srcRect/>
          <a:stretch>
            <a:fillRect/>
          </a:stretch>
        </p:blipFill>
        <p:spPr bwMode="auto">
          <a:xfrm>
            <a:off x="7239000" y="990600"/>
            <a:ext cx="1447799"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seep_banner"/>
          <p:cNvPicPr>
            <a:picLocks noChangeAspect="1" noChangeArrowheads="1"/>
          </p:cNvPicPr>
          <p:nvPr/>
        </p:nvPicPr>
        <p:blipFill>
          <a:blip r:embed="rId2" cstate="print"/>
          <a:srcRect/>
          <a:stretch>
            <a:fillRect/>
          </a:stretch>
        </p:blipFill>
        <p:spPr>
          <a:xfrm>
            <a:off x="838200" y="5562600"/>
            <a:ext cx="2286000" cy="914671"/>
          </a:xfrm>
          <a:prstGeom prst="rect">
            <a:avLst/>
          </a:prstGeom>
          <a:noFill/>
        </p:spPr>
      </p:pic>
      <p:pic>
        <p:nvPicPr>
          <p:cNvPr id="3" name="Picture 4"/>
          <p:cNvPicPr>
            <a:picLocks noChangeAspect="1" noChangeArrowheads="1"/>
          </p:cNvPicPr>
          <p:nvPr/>
        </p:nvPicPr>
        <p:blipFill>
          <a:blip r:embed="rId3"/>
          <a:srcRect/>
          <a:stretch>
            <a:fillRect/>
          </a:stretch>
        </p:blipFill>
        <p:spPr bwMode="auto">
          <a:xfrm>
            <a:off x="6172200" y="5715000"/>
            <a:ext cx="1828800" cy="746125"/>
          </a:xfrm>
          <a:prstGeom prst="rect">
            <a:avLst/>
          </a:prstGeom>
          <a:noFill/>
          <a:ln w="9525">
            <a:noFill/>
            <a:miter lim="800000"/>
            <a:headEnd/>
            <a:tailEnd/>
          </a:ln>
        </p:spPr>
      </p:pic>
      <p:sp>
        <p:nvSpPr>
          <p:cNvPr id="4" name="Dreptunghi 3"/>
          <p:cNvSpPr/>
          <p:nvPr/>
        </p:nvSpPr>
        <p:spPr>
          <a:xfrm>
            <a:off x="228600" y="304800"/>
            <a:ext cx="8610600" cy="923330"/>
          </a:xfrm>
          <a:prstGeom prst="rect">
            <a:avLst/>
          </a:prstGeom>
        </p:spPr>
        <p:txBody>
          <a:bodyPr wrap="square">
            <a:spAutoFit/>
          </a:bodyPr>
          <a:lstStyle/>
          <a:p>
            <a:r>
              <a:rPr lang="en-US" dirty="0"/>
              <a:t/>
            </a:r>
            <a:br>
              <a:rPr lang="en-US" dirty="0"/>
            </a:br>
            <a:endParaRPr lang="en-US" dirty="0"/>
          </a:p>
          <a:p>
            <a:endParaRPr lang="en-US" dirty="0"/>
          </a:p>
        </p:txBody>
      </p:sp>
      <p:sp>
        <p:nvSpPr>
          <p:cNvPr id="5" name="Dreptunghi 4"/>
          <p:cNvSpPr/>
          <p:nvPr/>
        </p:nvSpPr>
        <p:spPr>
          <a:xfrm>
            <a:off x="381000" y="533400"/>
            <a:ext cx="4038600" cy="120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smtClean="0"/>
              <a:t>PBL requires students to conduct extended projects, which means sometimes doing work outside of school.</a:t>
            </a:r>
            <a:endParaRPr lang="en-US" dirty="0"/>
          </a:p>
        </p:txBody>
      </p:sp>
      <p:sp>
        <p:nvSpPr>
          <p:cNvPr id="6" name="Dreptunghi 5"/>
          <p:cNvSpPr/>
          <p:nvPr/>
        </p:nvSpPr>
        <p:spPr>
          <a:xfrm>
            <a:off x="457200" y="1905000"/>
            <a:ext cx="3048000" cy="120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smtClean="0"/>
              <a:t>For each presentation the students used posters, experiments or PPT presentation  </a:t>
            </a:r>
          </a:p>
        </p:txBody>
      </p:sp>
      <p:pic>
        <p:nvPicPr>
          <p:cNvPr id="7" name="Picture 5" descr="DSCN0055"/>
          <p:cNvPicPr>
            <a:picLocks noChangeAspect="1" noChangeArrowheads="1"/>
          </p:cNvPicPr>
          <p:nvPr/>
        </p:nvPicPr>
        <p:blipFill>
          <a:blip r:embed="rId4" cstate="print"/>
          <a:srcRect/>
          <a:stretch>
            <a:fillRect/>
          </a:stretch>
        </p:blipFill>
        <p:spPr bwMode="auto">
          <a:xfrm>
            <a:off x="6629400" y="1143000"/>
            <a:ext cx="2057400" cy="167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DSCN0079"/>
          <p:cNvPicPr>
            <a:picLocks noChangeAspect="1" noChangeArrowheads="1"/>
          </p:cNvPicPr>
          <p:nvPr/>
        </p:nvPicPr>
        <p:blipFill>
          <a:blip r:embed="rId5" cstate="print"/>
          <a:srcRect/>
          <a:stretch>
            <a:fillRect/>
          </a:stretch>
        </p:blipFill>
        <p:spPr bwMode="auto">
          <a:xfrm>
            <a:off x="4572000" y="533400"/>
            <a:ext cx="1981200" cy="1965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DSCN0108"/>
          <p:cNvPicPr>
            <a:picLocks noChangeAspect="1" noChangeArrowheads="1"/>
          </p:cNvPicPr>
          <p:nvPr/>
        </p:nvPicPr>
        <p:blipFill>
          <a:blip r:embed="rId6" cstate="print"/>
          <a:srcRect/>
          <a:stretch>
            <a:fillRect/>
          </a:stretch>
        </p:blipFill>
        <p:spPr bwMode="auto">
          <a:xfrm>
            <a:off x="457200" y="3352800"/>
            <a:ext cx="2587978" cy="20939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3" name="Picture 3"/>
          <p:cNvPicPr>
            <a:picLocks noChangeAspect="1" noChangeArrowheads="1"/>
          </p:cNvPicPr>
          <p:nvPr/>
        </p:nvPicPr>
        <p:blipFill>
          <a:blip r:embed="rId7" cstate="print"/>
          <a:srcRect/>
          <a:stretch>
            <a:fillRect/>
          </a:stretch>
        </p:blipFill>
        <p:spPr bwMode="auto">
          <a:xfrm>
            <a:off x="6019800" y="3276600"/>
            <a:ext cx="2590800"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7" name="Picture 7" descr="http://www.valcea-performanta.ro/images/DSCN1711.JPG">
            <a:hlinkClick r:id="rId8"/>
          </p:cNvPr>
          <p:cNvPicPr>
            <a:picLocks noChangeAspect="1" noChangeArrowheads="1"/>
          </p:cNvPicPr>
          <p:nvPr/>
        </p:nvPicPr>
        <p:blipFill>
          <a:blip r:embed="rId9" cstate="print"/>
          <a:srcRect/>
          <a:stretch>
            <a:fillRect/>
          </a:stretch>
        </p:blipFill>
        <p:spPr bwMode="auto">
          <a:xfrm>
            <a:off x="3505200" y="3352800"/>
            <a:ext cx="20574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seep_banner"/>
          <p:cNvPicPr>
            <a:picLocks noChangeAspect="1" noChangeArrowheads="1"/>
          </p:cNvPicPr>
          <p:nvPr/>
        </p:nvPicPr>
        <p:blipFill>
          <a:blip r:embed="rId2" cstate="print"/>
          <a:srcRect/>
          <a:stretch>
            <a:fillRect/>
          </a:stretch>
        </p:blipFill>
        <p:spPr>
          <a:xfrm>
            <a:off x="838200" y="5562600"/>
            <a:ext cx="2286000" cy="914671"/>
          </a:xfrm>
          <a:prstGeom prst="rect">
            <a:avLst/>
          </a:prstGeom>
          <a:noFill/>
        </p:spPr>
      </p:pic>
      <p:pic>
        <p:nvPicPr>
          <p:cNvPr id="3" name="Picture 4"/>
          <p:cNvPicPr>
            <a:picLocks noChangeAspect="1" noChangeArrowheads="1"/>
          </p:cNvPicPr>
          <p:nvPr/>
        </p:nvPicPr>
        <p:blipFill>
          <a:blip r:embed="rId3"/>
          <a:srcRect/>
          <a:stretch>
            <a:fillRect/>
          </a:stretch>
        </p:blipFill>
        <p:spPr bwMode="auto">
          <a:xfrm>
            <a:off x="6172200" y="5715000"/>
            <a:ext cx="1828800" cy="746125"/>
          </a:xfrm>
          <a:prstGeom prst="rect">
            <a:avLst/>
          </a:prstGeom>
          <a:noFill/>
          <a:ln w="9525">
            <a:noFill/>
            <a:miter lim="800000"/>
            <a:headEnd/>
            <a:tailEnd/>
          </a:ln>
        </p:spPr>
      </p:pic>
      <p:sp>
        <p:nvSpPr>
          <p:cNvPr id="4" name="Dreptunghi 3"/>
          <p:cNvSpPr/>
          <p:nvPr/>
        </p:nvSpPr>
        <p:spPr>
          <a:xfrm>
            <a:off x="228600" y="304800"/>
            <a:ext cx="8610600" cy="923330"/>
          </a:xfrm>
          <a:prstGeom prst="rect">
            <a:avLst/>
          </a:prstGeom>
        </p:spPr>
        <p:txBody>
          <a:bodyPr wrap="square">
            <a:spAutoFit/>
          </a:bodyPr>
          <a:lstStyle/>
          <a:p>
            <a:r>
              <a:rPr lang="en-US" dirty="0"/>
              <a:t/>
            </a:r>
            <a:br>
              <a:rPr lang="en-US" dirty="0"/>
            </a:br>
            <a:endParaRPr lang="en-US" dirty="0"/>
          </a:p>
          <a:p>
            <a:endParaRPr lang="en-US" dirty="0"/>
          </a:p>
        </p:txBody>
      </p:sp>
      <p:sp>
        <p:nvSpPr>
          <p:cNvPr id="5" name="CasetăText 4"/>
          <p:cNvSpPr txBox="1"/>
          <p:nvPr/>
        </p:nvSpPr>
        <p:spPr>
          <a:xfrm>
            <a:off x="381000" y="457200"/>
            <a:ext cx="4724400" cy="5016758"/>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b="1" dirty="0" smtClean="0"/>
              <a:t>Creating  </a:t>
            </a:r>
            <a:r>
              <a:rPr lang="en-US" sz="2000" b="1" dirty="0" err="1" smtClean="0"/>
              <a:t>Glogster</a:t>
            </a:r>
            <a:r>
              <a:rPr lang="en-US" sz="2000" b="1" dirty="0" smtClean="0"/>
              <a:t> !</a:t>
            </a:r>
          </a:p>
          <a:p>
            <a:r>
              <a:rPr lang="en-US" sz="2000" dirty="0" smtClean="0"/>
              <a:t>Students loved to demonstrate their knowledge and skills in the interactive lesson using </a:t>
            </a:r>
            <a:r>
              <a:rPr lang="en-US" sz="2000" dirty="0" err="1" smtClean="0"/>
              <a:t>Glogster</a:t>
            </a:r>
            <a:r>
              <a:rPr lang="en-US" sz="2000" dirty="0" smtClean="0"/>
              <a:t> EDU.</a:t>
            </a:r>
          </a:p>
          <a:p>
            <a:r>
              <a:rPr lang="en-US" sz="2000" dirty="0" smtClean="0"/>
              <a:t>The students work in groups using the </a:t>
            </a:r>
            <a:r>
              <a:rPr lang="en-US" sz="2000" dirty="0" err="1" smtClean="0"/>
              <a:t>Glogster</a:t>
            </a:r>
            <a:r>
              <a:rPr lang="en-US" sz="2000" dirty="0" smtClean="0"/>
              <a:t> website to create online posters that can be added to the classroom website and printed, if it necessary. </a:t>
            </a:r>
          </a:p>
          <a:p>
            <a:r>
              <a:rPr lang="en-US" sz="2000" b="1" dirty="0" err="1" smtClean="0"/>
              <a:t>Glogster</a:t>
            </a:r>
            <a:r>
              <a:rPr lang="en-US" sz="2000" b="1" dirty="0" smtClean="0"/>
              <a:t> can also be used as a demonstration tool !</a:t>
            </a:r>
          </a:p>
          <a:p>
            <a:endParaRPr lang="en-US" sz="2000" b="1" dirty="0" smtClean="0"/>
          </a:p>
          <a:p>
            <a:r>
              <a:rPr lang="ro-RO" sz="2000" u="sng" dirty="0" smtClean="0">
                <a:hlinkClick r:id="rId4"/>
              </a:rPr>
              <a:t>http://vvlad.glogster.com/vlad/</a:t>
            </a:r>
            <a:endParaRPr lang="en-US" sz="2000" u="sng" dirty="0" smtClean="0"/>
          </a:p>
          <a:p>
            <a:r>
              <a:rPr lang="ro-RO" sz="2000" u="sng" dirty="0" smtClean="0">
                <a:hlinkClick r:id="rId5"/>
              </a:rPr>
              <a:t>http://ancamaria.edu.glogster.com/dispersia-luminii/</a:t>
            </a:r>
            <a:endParaRPr lang="en-US" sz="2000" dirty="0"/>
          </a:p>
        </p:txBody>
      </p:sp>
      <p:pic>
        <p:nvPicPr>
          <p:cNvPr id="4098" name="Picture 2"/>
          <p:cNvPicPr>
            <a:picLocks noChangeAspect="1" noChangeArrowheads="1"/>
          </p:cNvPicPr>
          <p:nvPr/>
        </p:nvPicPr>
        <p:blipFill>
          <a:blip r:embed="rId6"/>
          <a:srcRect/>
          <a:stretch>
            <a:fillRect/>
          </a:stretch>
        </p:blipFill>
        <p:spPr bwMode="auto">
          <a:xfrm>
            <a:off x="5181600" y="762000"/>
            <a:ext cx="3581400" cy="449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seep_banner"/>
          <p:cNvPicPr>
            <a:picLocks noChangeAspect="1" noChangeArrowheads="1"/>
          </p:cNvPicPr>
          <p:nvPr/>
        </p:nvPicPr>
        <p:blipFill>
          <a:blip r:embed="rId2" cstate="print"/>
          <a:srcRect/>
          <a:stretch>
            <a:fillRect/>
          </a:stretch>
        </p:blipFill>
        <p:spPr>
          <a:xfrm>
            <a:off x="838200" y="5562600"/>
            <a:ext cx="2286000" cy="914671"/>
          </a:xfrm>
          <a:prstGeom prst="rect">
            <a:avLst/>
          </a:prstGeom>
          <a:noFill/>
        </p:spPr>
      </p:pic>
      <p:pic>
        <p:nvPicPr>
          <p:cNvPr id="3" name="Picture 4"/>
          <p:cNvPicPr>
            <a:picLocks noChangeAspect="1" noChangeArrowheads="1"/>
          </p:cNvPicPr>
          <p:nvPr/>
        </p:nvPicPr>
        <p:blipFill>
          <a:blip r:embed="rId3"/>
          <a:srcRect/>
          <a:stretch>
            <a:fillRect/>
          </a:stretch>
        </p:blipFill>
        <p:spPr bwMode="auto">
          <a:xfrm>
            <a:off x="6172200" y="5715000"/>
            <a:ext cx="1828800" cy="746125"/>
          </a:xfrm>
          <a:prstGeom prst="rect">
            <a:avLst/>
          </a:prstGeom>
          <a:noFill/>
          <a:ln w="9525">
            <a:noFill/>
            <a:miter lim="800000"/>
            <a:headEnd/>
            <a:tailEnd/>
          </a:ln>
        </p:spPr>
      </p:pic>
      <p:sp>
        <p:nvSpPr>
          <p:cNvPr id="4" name="Dreptunghi 3"/>
          <p:cNvSpPr/>
          <p:nvPr/>
        </p:nvSpPr>
        <p:spPr>
          <a:xfrm>
            <a:off x="228600" y="304800"/>
            <a:ext cx="8610600" cy="923330"/>
          </a:xfrm>
          <a:prstGeom prst="rect">
            <a:avLst/>
          </a:prstGeom>
        </p:spPr>
        <p:txBody>
          <a:bodyPr wrap="square">
            <a:spAutoFit/>
          </a:bodyPr>
          <a:lstStyle/>
          <a:p>
            <a:r>
              <a:rPr lang="en-US" dirty="0"/>
              <a:t/>
            </a:r>
            <a:br>
              <a:rPr lang="en-US" dirty="0"/>
            </a:br>
            <a:endParaRPr lang="en-US" dirty="0"/>
          </a:p>
          <a:p>
            <a:endParaRPr lang="en-US" dirty="0"/>
          </a:p>
        </p:txBody>
      </p:sp>
      <p:sp>
        <p:nvSpPr>
          <p:cNvPr id="5" name="CasetăText 4"/>
          <p:cNvSpPr txBox="1"/>
          <p:nvPr/>
        </p:nvSpPr>
        <p:spPr>
          <a:xfrm>
            <a:off x="1676400" y="2438400"/>
            <a:ext cx="5943600" cy="95410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dirty="0" smtClean="0">
                <a:solidFill>
                  <a:srgbClr val="002060"/>
                </a:solidFill>
              </a:rPr>
              <a:t>Thank you for </a:t>
            </a:r>
            <a:endParaRPr lang="en-US" sz="2800" b="1" dirty="0" smtClean="0">
              <a:solidFill>
                <a:srgbClr val="002060"/>
              </a:solidFill>
            </a:endParaRPr>
          </a:p>
          <a:p>
            <a:pPr algn="ctr"/>
            <a:r>
              <a:rPr lang="en-US" sz="2800" b="1" dirty="0" smtClean="0">
                <a:solidFill>
                  <a:srgbClr val="002060"/>
                </a:solidFill>
              </a:rPr>
              <a:t>your attention</a:t>
            </a:r>
            <a:r>
              <a:rPr lang="en-US" sz="2800" b="1" dirty="0" smtClean="0">
                <a:solidFill>
                  <a:srgbClr val="002060"/>
                </a:solidFill>
              </a:rPr>
              <a:t>!</a:t>
            </a:r>
            <a:endParaRPr lang="en-US" sz="2800" b="1" dirty="0">
              <a:solidFill>
                <a:srgbClr val="00206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u">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551</TotalTime>
  <Words>466</Words>
  <Application>Microsoft Office PowerPoint</Application>
  <PresentationFormat>Expunere pe ecran (4:3)</PresentationFormat>
  <Paragraphs>39</Paragraphs>
  <Slides>9</Slides>
  <Notes>0</Notes>
  <HiddenSlides>0</HiddenSlides>
  <MMClips>0</MMClips>
  <ScaleCrop>false</ScaleCrop>
  <HeadingPairs>
    <vt:vector size="4" baseType="variant">
      <vt:variant>
        <vt:lpstr>Temă</vt:lpstr>
      </vt:variant>
      <vt:variant>
        <vt:i4>1</vt:i4>
      </vt:variant>
      <vt:variant>
        <vt:lpstr>Titluri diapozitive</vt:lpstr>
      </vt:variant>
      <vt:variant>
        <vt:i4>9</vt:i4>
      </vt:variant>
    </vt:vector>
  </HeadingPairs>
  <TitlesOfParts>
    <vt:vector size="10" baseType="lpstr">
      <vt:lpstr>Aspect</vt:lpstr>
      <vt:lpstr>Creative ways in the classroom that inspire students towards a science career</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ways in the classroom that inspire students towards a science career</dc:title>
  <dc:creator>user110</dc:creator>
  <cp:lastModifiedBy>user110</cp:lastModifiedBy>
  <cp:revision>80</cp:revision>
  <dcterms:created xsi:type="dcterms:W3CDTF">2011-03-12T17:45:32Z</dcterms:created>
  <dcterms:modified xsi:type="dcterms:W3CDTF">2011-04-18T04:14:16Z</dcterms:modified>
</cp:coreProperties>
</file>